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6" r:id="rId3"/>
    <p:sldId id="267" r:id="rId4"/>
    <p:sldId id="257" r:id="rId5"/>
    <p:sldId id="258" r:id="rId6"/>
    <p:sldId id="268" r:id="rId7"/>
    <p:sldId id="259" r:id="rId8"/>
    <p:sldId id="260" r:id="rId9"/>
    <p:sldId id="261" r:id="rId10"/>
    <p:sldId id="262" r:id="rId11"/>
    <p:sldId id="264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180" autoAdjust="0"/>
  </p:normalViewPr>
  <p:slideViewPr>
    <p:cSldViewPr>
      <p:cViewPr varScale="1">
        <p:scale>
          <a:sx n="63" d="100"/>
          <a:sy n="63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393632" cy="1584176"/>
          </a:xfrm>
        </p:spPr>
        <p:txBody>
          <a:bodyPr/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программе воспитания ОО в контексте перехода на обновлённые ФГОС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8064" y="3861048"/>
            <a:ext cx="3744416" cy="2016224"/>
          </a:xfrm>
        </p:spPr>
        <p:txBody>
          <a:bodyPr>
            <a:normAutofit/>
          </a:bodyPr>
          <a:lstStyle/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Чупина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Любовь Сергеевна,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зав. организационно – методическим отделом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МБУ ДПО «ИМЦ г. Юрги»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Z:\Стиль\Варианты исполнения логотипа\Горизонтальный логотип на белом фоне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9604"/>
            <a:ext cx="2843808" cy="1209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436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07.10.2021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ПРИМЕРНАЯ РАБОЧАЯ ПРОГРАММА ВОСПИТАНИЯ </a:t>
            </a:r>
          </a:p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ОБЩЕОБРАЗОВАТЕЛЬНЫХ ОРГАНИЗАЦИЙ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 </a:t>
            </a:r>
            <a:r>
              <a:rPr lang="ru-RU" dirty="0" smtClean="0"/>
              <a:t>  </a:t>
            </a:r>
            <a:endParaRPr lang="ru-RU" dirty="0"/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586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04056"/>
          </a:xfrm>
        </p:spPr>
        <p:txBody>
          <a:bodyPr>
            <a:norm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разделы программы (стало)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237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I. Ценностно-целевые основы и планируемые результаты воспитания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1.1. Цель и задачи воспитания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 Методологические основы и принципы воспитательной деятельности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1.2.1. Уклад школы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1.2.2. Воспитывающая среда школы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1.2.3. Воспитывающие общности (сообщества) в школе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1.2.4. Социокультурный контекст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 Основные направления воспитания обучающихся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1.4. Требования к планируемым результатам воспитания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1.4.1. Целевые ориентиры результатов воспитания на уровне начального общего образования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1.4.2. Целевые ориентиры результатов воспитания на уровне основного общего образования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1.4.3. Целевые ориентиры результатов воспитания на уровне среднего общего образования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II. Содержание, виды и формы воспитательной деятельности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Основные школьные дела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Классное руководство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2.3. Школьный урок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2.4. Внеурочная деятельность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2.5. Внешкольные мероприятия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2.6. Предметно-пространственная среда </a:t>
            </a:r>
          </a:p>
          <a:p>
            <a:pPr marL="0" indent="0">
              <a:buNone/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2.7.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 (законными представителями)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2.8. Самоуправление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2.9. Профилактика и безопасность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2.10. Социальное партнерство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2.11. Профориентация (в основной и старшей школе)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III.  Организация воспитательной деятельности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3.1. Общие требования к условиям реализации Программы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3.2. Особенности организации воспитательной деятельности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3.3. Кадровое обеспечение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3.4. Нормативно-методическое обеспечение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3.5. Требования к условиям, обеспечивающим достижение планируемых личностных результатов в работе с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особыми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категориями детей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3.6. Система поощрения социальной успешности и проявлений активной жизненной позиции обучающихся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3.7. Анализ воспитательного процесса и результатов воспитания </a:t>
            </a:r>
          </a:p>
          <a:p>
            <a:pPr marL="0" indent="0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Приложение. Примерный календарный план воспитательной работы </a:t>
            </a:r>
          </a:p>
        </p:txBody>
      </p:sp>
    </p:spTree>
    <p:extLst>
      <p:ext uri="{BB962C8B-B14F-4D97-AF65-F5344CB8AC3E}">
        <p14:creationId xmlns:p14="http://schemas.microsoft.com/office/powerpoint/2010/main" val="147935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  <a:r>
              <a:rPr lang="ru-RU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внимание! </a:t>
            </a:r>
          </a:p>
        </p:txBody>
      </p:sp>
    </p:spTree>
    <p:extLst>
      <p:ext uri="{BB962C8B-B14F-4D97-AF65-F5344CB8AC3E}">
        <p14:creationId xmlns:p14="http://schemas.microsoft.com/office/powerpoint/2010/main" val="157686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191" y="464840"/>
            <a:ext cx="8229600" cy="59283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Государство создает условия, способствующие всестороннему духовному, нравственному, интеллектуальному и физическому развитию детей, воспитанию в них патриотизма, гражданственности и уважения к старшим»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5" y="3429000"/>
            <a:ext cx="2448273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5514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40288"/>
          </a:xfrm>
        </p:spPr>
        <p:txBody>
          <a:bodyPr/>
          <a:lstStyle/>
          <a:p>
            <a:pPr marL="0" indent="0" algn="ctr">
              <a:buNone/>
            </a:pPr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– деятельность, направленная на развитие личности, создание условий для самоопределения и социализации обучающихся на основе социокультурных, духовно-нравственных ценностей и принятых в российском обществе правил и норм поведения в интересах человека, семьи, общества и государства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31 июля 2020 г. N 304-ФЗ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внесении изменений в Федеральный закон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образовании в Российской Федерации"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 воспитания обучающихся</a:t>
            </a:r>
          </a:p>
        </p:txBody>
      </p:sp>
    </p:spTree>
    <p:extLst>
      <p:ext uri="{BB962C8B-B14F-4D97-AF65-F5344CB8AC3E}">
        <p14:creationId xmlns:p14="http://schemas.microsoft.com/office/powerpoint/2010/main" val="4001780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363272" cy="5856312"/>
          </a:xfrm>
        </p:spPr>
        <p:txBody>
          <a:bodyPr>
            <a:normAutofit/>
          </a:bodyPr>
          <a:lstStyle/>
          <a:p>
            <a:pPr algn="just"/>
            <a:endParaRPr lang="ru-RU" sz="2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 от 31.05.2021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286 «Об утверждении федерального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стандарта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начального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образования» (далее —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ru-RU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Приказ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 от 31.05.2021 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287 «Об утверждении федерального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стандарта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образования» (далее – ФГОС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67138"/>
            <a:ext cx="28575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253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Рабочая программа воспитания НОО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1442169"/>
              </p:ext>
            </p:extLst>
          </p:nvPr>
        </p:nvGraphicFramePr>
        <p:xfrm>
          <a:off x="179512" y="1290075"/>
          <a:ext cx="8856984" cy="5487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5112568"/>
              </a:tblGrid>
              <a:tr h="64078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ФГОС второго поколения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ФГОС третьего поколения</a:t>
                      </a:r>
                      <a:endParaRPr lang="ru-RU" dirty="0"/>
                    </a:p>
                  </a:txBody>
                  <a:tcPr/>
                </a:tc>
              </a:tr>
              <a:tr h="4505718"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была модульной</a:t>
                      </a:r>
                    </a:p>
                    <a:p>
                      <a:pPr algn="just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Предусматривала:</a:t>
                      </a:r>
                    </a:p>
                    <a:p>
                      <a:pPr algn="just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-создание системы воспитательных мероприятий;</a:t>
                      </a:r>
                    </a:p>
                    <a:p>
                      <a:pPr algn="just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формирование целостной образовательной среды, включающей урочную, внеурочную и внешкольную деятельность;</a:t>
                      </a:r>
                    </a:p>
                    <a:p>
                      <a:pPr marL="0" indent="0" algn="just">
                        <a:buFontTx/>
                        <a:buChar char="-"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у обучающегося активной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деятельностной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позиции.</a:t>
                      </a:r>
                    </a:p>
                    <a:p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должна была содержать перечень планируемых результатов воспитания</a:t>
                      </a:r>
                    </a:p>
                    <a:p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может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иметь модульную структуру, и должна включать: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воспитательного процесса;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цель и задачи воспитания обучающихся; 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виды, формы и содержание воспитательной деятельности с учетом специфики организации, интересов субъектов воспитания;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систему поощрения социальной успешности и проявлений активной жизненной позиции обучающихся 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(п. 31.3 ФГОС НОО). 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952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507288" cy="792088"/>
          </a:xfrm>
        </p:spPr>
        <p:txBody>
          <a:bodyPr>
            <a:normAutofit fontScale="90000"/>
          </a:bodyPr>
          <a:lstStyle/>
          <a:p>
            <a:r>
              <a:rPr lang="ru-RU" dirty="0"/>
              <a:t>Рабочая программа воспитания </a:t>
            </a:r>
            <a:r>
              <a:rPr lang="ru-RU" dirty="0" smtClean="0"/>
              <a:t>ООО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4360732"/>
              </p:ext>
            </p:extLst>
          </p:nvPr>
        </p:nvGraphicFramePr>
        <p:xfrm>
          <a:off x="60960" y="1268760"/>
          <a:ext cx="8856984" cy="5689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504"/>
                <a:gridCol w="4320480"/>
              </a:tblGrid>
              <a:tr h="659835">
                <a:tc>
                  <a:txBody>
                    <a:bodyPr/>
                    <a:lstStyle/>
                    <a:p>
                      <a:r>
                        <a:rPr lang="ru-RU" dirty="0" smtClean="0"/>
                        <a:t>ФГОС второго поколения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ФГОС третьего поколения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490162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цель и задачи духовно –  нравственного развития, воспитания и социализации обучающихся;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направления деятельности;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содержание, виды деятельности и формы занятий по каждому  из направлений духовно – нравственного развития, воспитания и социализации обучающихся;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этапы организации работы;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критерии, показатели эффективности деятельности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организации;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методики и инструментарий мониторинга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планируемые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результаты.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может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иметь модульную структуру, и должна включать:</a:t>
                      </a:r>
                    </a:p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анализ воспитательного процесса;</a:t>
                      </a:r>
                    </a:p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цель и задачи воспитания обучающихся; </a:t>
                      </a:r>
                    </a:p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виды, формы и содержание воспитательной деятельности с учетом специфики организации, интересов субъектов воспитания;</a:t>
                      </a:r>
                    </a:p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-систему поощрения социальной успешности и проявлений активной жизненной </a:t>
                      </a:r>
                      <a:r>
                        <a:rPr lang="ru-RU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позиции </a:t>
                      </a:r>
                      <a:r>
                        <a:rPr lang="ru-RU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обучающихся. </a:t>
                      </a:r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должна обеспечивать целостность образовательной среды, самореализацию и практическую подготовку учеников, учет социальных потребностей семей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(п. 32.3 ФГОС ООО)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8251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Календарный план </a:t>
            </a:r>
            <a:r>
              <a:rPr lang="ru-RU" dirty="0"/>
              <a:t>воспитательной работы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3373353"/>
              </p:ext>
            </p:extLst>
          </p:nvPr>
        </p:nvGraphicFramePr>
        <p:xfrm>
          <a:off x="539552" y="1785926"/>
          <a:ext cx="8229600" cy="3660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4294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второго поколения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третьего поколения</a:t>
                      </a:r>
                    </a:p>
                  </a:txBody>
                  <a:tcPr/>
                </a:tc>
              </a:tr>
              <a:tr h="231432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Ранее календарный план </a:t>
                      </a:r>
                    </a:p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воспитательной работы только упоминался в федеральных государственных образовательных </a:t>
                      </a:r>
                    </a:p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стандартах 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план нужно включать не только те мероприятия, которые организует и проводит образовательная организация, но и те, в которых она просто участвует (п. 32 ФГОС НОО, п. 33 ФГОС ООО) 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4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Личностные результаты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20208"/>
          </a:xfrm>
        </p:spPr>
        <p:txBody>
          <a:bodyPr/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Гражданско-патриотического воспитания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Духовно-нравственного воспитания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Эстетического воспитания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воспитания, формирования культуры здоровья и эмоционального благополучия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Трудового воспитания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Экологического воспитания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Ценности научного познания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998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67408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Обратите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Несоответствия в обновленных ФГОС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НОО и ООО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601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убрали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норму о том, что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вправе участвовать в разработке программы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календарного плана воспитательной работы.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упоминают, что план внеурочной 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организация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разрабатывать и утверждать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93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383</TotalTime>
  <Words>803</Words>
  <Application>Microsoft Office PowerPoint</Application>
  <PresentationFormat>Экран (4:3)</PresentationFormat>
  <Paragraphs>125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Ясность</vt:lpstr>
      <vt:lpstr>Изменения в программе воспитания ОО в контексте перехода на обновлённые ФГОС</vt:lpstr>
      <vt:lpstr>Презентация PowerPoint</vt:lpstr>
      <vt:lpstr>Презентация PowerPoint</vt:lpstr>
      <vt:lpstr>Презентация PowerPoint</vt:lpstr>
      <vt:lpstr>Рабочая программа воспитания НОО</vt:lpstr>
      <vt:lpstr>Рабочая программа воспитания ООО</vt:lpstr>
      <vt:lpstr>Календарный план воспитательной работы </vt:lpstr>
      <vt:lpstr>Личностные результаты</vt:lpstr>
      <vt:lpstr>Обратите внимание!  Несоответствия в обновленных ФГОС НОО и ООО </vt:lpstr>
      <vt:lpstr>Презентация PowerPoint</vt:lpstr>
      <vt:lpstr>Основные разделы программы (стало)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Изменения в программе воспитания ОО в контексте перехода на обновлённые ФГОС</dc:title>
  <dc:creator>user</dc:creator>
  <cp:lastModifiedBy>user</cp:lastModifiedBy>
  <cp:revision>18</cp:revision>
  <dcterms:modified xsi:type="dcterms:W3CDTF">2022-03-24T06:01:46Z</dcterms:modified>
</cp:coreProperties>
</file>